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126938b5b_1_0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37126938b5b_1_0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37126938b5b_1_0:notes"/>
          <p:cNvSpPr txBox="1"/>
          <p:nvPr>
            <p:ph idx="12" type="sldNum"/>
          </p:nvPr>
        </p:nvSpPr>
        <p:spPr>
          <a:xfrm>
            <a:off x="3884414" y="8684684"/>
            <a:ext cx="2971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126938b5b_1_335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7126938b5b_1_335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7126938b5b_1_353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7126938b5b_1_353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126938b5b_1_371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7126938b5b_1_371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7126938b5b_1_388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7126938b5b_1_388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7126938b5b_1_442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7126938b5b_1_442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714c737172_0_0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714c737172_0_0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714c737172_0_61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714c737172_0_61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714c737172_0_75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714c737172_0_75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714c737172_0_89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714c737172_0_89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73e0ae58c6_0_0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73e0ae58c6_0_0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7126938b5b_1_52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37126938b5b_1_52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725056f326_0_7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725056f326_0_7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725056f326_0_22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725056f326_0_22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725056f326_0_37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725056f326_0_37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725056f326_0_64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725056f326_0_64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126938b5b_1_97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37126938b5b_1_97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126938b5b_1_148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7126938b5b_1_148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126938b5b_1_209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7126938b5b_1_209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126938b5b_1_233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7126938b5b_1_233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126938b5b_1_284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37126938b5b_1_284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7126938b5b_1_301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7126938b5b_1_301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126938b5b_1_318:notes"/>
          <p:cNvSpPr txBox="1"/>
          <p:nvPr>
            <p:ph idx="1" type="body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7126938b5b_1_318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501729" y="364045"/>
            <a:ext cx="49446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88181" y="1294590"/>
            <a:ext cx="4866600" cy="31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01729" y="364045"/>
            <a:ext cx="49446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20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B0F0"/>
            </a:gs>
            <a:gs pos="37000">
              <a:srgbClr val="25A385"/>
            </a:gs>
            <a:gs pos="83000">
              <a:srgbClr val="25A385"/>
            </a:gs>
            <a:gs pos="100000">
              <a:srgbClr val="25A38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05F9A"/>
              </a:solidFill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2688" y="0"/>
            <a:ext cx="2111310" cy="2120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121693"/>
            <a:ext cx="4021930" cy="302180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3409484" y="361698"/>
            <a:ext cx="2532900" cy="55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80975">
            <a:spAutoFit/>
          </a:bodyPr>
          <a:lstStyle/>
          <a:p>
            <a:pPr indent="0" lvl="0" marL="0" marR="381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GLA</a:t>
            </a:r>
            <a:endParaRPr b="1" sz="1100">
              <a:solidFill>
                <a:srgbClr val="274E13"/>
              </a:solidFill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“A Place to Invent and Learn”</a:t>
            </a:r>
            <a:endParaRPr b="1" sz="1400">
              <a:solidFill>
                <a:srgbClr val="274E1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64788" y="4355775"/>
            <a:ext cx="485775" cy="52863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192694" y="3782513"/>
            <a:ext cx="296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Data Visualization </a:t>
            </a:r>
            <a:endParaRPr sz="2700">
              <a:solidFill>
                <a:srgbClr val="274E1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5494" y="1228856"/>
            <a:ext cx="5329238" cy="239315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0" y="0"/>
            <a:ext cx="9144000" cy="1845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0" y="4959000"/>
            <a:ext cx="9144000" cy="1845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215750" y="1156500"/>
            <a:ext cx="21894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9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Gestalt Principles</a:t>
            </a:r>
            <a:endParaRPr sz="2600"/>
          </a:p>
          <a:p>
            <a:pPr indent="0" lvl="0" marL="12700" marR="0" rtl="0" algn="l">
              <a:lnSpc>
                <a:spcPct val="109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F5C95"/>
              </a:solidFill>
            </a:endParaRPr>
          </a:p>
        </p:txBody>
      </p:sp>
      <p:grpSp>
        <p:nvGrpSpPr>
          <p:cNvPr id="190" name="Google Shape;190;p25"/>
          <p:cNvGrpSpPr/>
          <p:nvPr/>
        </p:nvGrpSpPr>
        <p:grpSpPr>
          <a:xfrm>
            <a:off x="94059" y="421433"/>
            <a:ext cx="9049941" cy="4482751"/>
            <a:chOff x="125412" y="561911"/>
            <a:chExt cx="12066588" cy="5977001"/>
          </a:xfrm>
        </p:grpSpPr>
        <p:sp>
          <p:nvSpPr>
            <p:cNvPr id="191" name="Google Shape;191;p25"/>
            <p:cNvSpPr/>
            <p:nvPr/>
          </p:nvSpPr>
          <p:spPr>
            <a:xfrm>
              <a:off x="428625" y="4419600"/>
              <a:ext cx="11763375" cy="2085975"/>
            </a:xfrm>
            <a:custGeom>
              <a:rect b="b" l="l" r="r" t="t"/>
              <a:pathLst>
                <a:path extrusionOk="0" h="2085975" w="11763375">
                  <a:moveTo>
                    <a:pt x="11763375" y="0"/>
                  </a:moveTo>
                  <a:lnTo>
                    <a:pt x="0" y="0"/>
                  </a:lnTo>
                  <a:lnTo>
                    <a:pt x="0" y="2085975"/>
                  </a:lnTo>
                  <a:lnTo>
                    <a:pt x="11763375" y="2085975"/>
                  </a:lnTo>
                  <a:lnTo>
                    <a:pt x="11763375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125412" y="4424426"/>
              <a:ext cx="177800" cy="2087879"/>
            </a:xfrm>
            <a:custGeom>
              <a:rect b="b" l="l" r="r" t="t"/>
              <a:pathLst>
                <a:path extrusionOk="0" h="2087879" w="177800">
                  <a:moveTo>
                    <a:pt x="0" y="2087727"/>
                  </a:moveTo>
                  <a:lnTo>
                    <a:pt x="177800" y="2087727"/>
                  </a:lnTo>
                  <a:lnTo>
                    <a:pt x="177800" y="0"/>
                  </a:lnTo>
                  <a:lnTo>
                    <a:pt x="0" y="0"/>
                  </a:lnTo>
                  <a:lnTo>
                    <a:pt x="0" y="2087727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93" name="Google Shape;193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81575" y="561911"/>
              <a:ext cx="6805676" cy="5977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5"/>
            <p:cNvSpPr/>
            <p:nvPr/>
          </p:nvSpPr>
          <p:spPr>
            <a:xfrm>
              <a:off x="5133975" y="590549"/>
              <a:ext cx="6505575" cy="5676900"/>
            </a:xfrm>
            <a:custGeom>
              <a:rect b="b" l="l" r="r" t="t"/>
              <a:pathLst>
                <a:path extrusionOk="0" h="5676900" w="6505575">
                  <a:moveTo>
                    <a:pt x="6505575" y="0"/>
                  </a:moveTo>
                  <a:lnTo>
                    <a:pt x="0" y="0"/>
                  </a:lnTo>
                  <a:lnTo>
                    <a:pt x="0" y="5676900"/>
                  </a:lnTo>
                  <a:lnTo>
                    <a:pt x="6505575" y="5676900"/>
                  </a:lnTo>
                  <a:lnTo>
                    <a:pt x="65055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195" name="Google Shape;195;p25"/>
          <p:cNvSpPr txBox="1"/>
          <p:nvPr/>
        </p:nvSpPr>
        <p:spPr>
          <a:xfrm>
            <a:off x="4304625" y="1087972"/>
            <a:ext cx="39624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9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Figure/Ground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 distinguish an object (the figure) from its background (the ground)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96" name="Google Shape;196;p25"/>
          <p:cNvGrpSpPr/>
          <p:nvPr/>
        </p:nvGrpSpPr>
        <p:grpSpPr>
          <a:xfrm>
            <a:off x="142875" y="4507706"/>
            <a:ext cx="8751094" cy="528638"/>
            <a:chOff x="190500" y="6010275"/>
            <a:chExt cx="11668125" cy="704850"/>
          </a:xfrm>
        </p:grpSpPr>
        <p:pic>
          <p:nvPicPr>
            <p:cNvPr id="197" name="Google Shape;197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10925" y="6010275"/>
              <a:ext cx="647700" cy="70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500" y="6276975"/>
              <a:ext cx="1076325" cy="438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25"/>
          <p:cNvSpPr/>
          <p:nvPr/>
        </p:nvSpPr>
        <p:spPr>
          <a:xfrm>
            <a:off x="0" y="0"/>
            <a:ext cx="9144000" cy="1845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013" y="2202175"/>
            <a:ext cx="3153624" cy="218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215750" y="1156500"/>
            <a:ext cx="21894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9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Gestalt Principles</a:t>
            </a:r>
            <a:endParaRPr sz="2600"/>
          </a:p>
          <a:p>
            <a:pPr indent="0" lvl="0" marL="12700" marR="0" rtl="0" algn="l">
              <a:lnSpc>
                <a:spcPct val="109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F5C95"/>
              </a:solidFill>
            </a:endParaRPr>
          </a:p>
        </p:txBody>
      </p:sp>
      <p:grpSp>
        <p:nvGrpSpPr>
          <p:cNvPr id="206" name="Google Shape;206;p26"/>
          <p:cNvGrpSpPr/>
          <p:nvPr/>
        </p:nvGrpSpPr>
        <p:grpSpPr>
          <a:xfrm>
            <a:off x="94059" y="421433"/>
            <a:ext cx="9049941" cy="4482751"/>
            <a:chOff x="125412" y="561911"/>
            <a:chExt cx="12066588" cy="5977001"/>
          </a:xfrm>
        </p:grpSpPr>
        <p:sp>
          <p:nvSpPr>
            <p:cNvPr id="207" name="Google Shape;207;p26"/>
            <p:cNvSpPr/>
            <p:nvPr/>
          </p:nvSpPr>
          <p:spPr>
            <a:xfrm>
              <a:off x="428625" y="4419600"/>
              <a:ext cx="11763375" cy="2085975"/>
            </a:xfrm>
            <a:custGeom>
              <a:rect b="b" l="l" r="r" t="t"/>
              <a:pathLst>
                <a:path extrusionOk="0" h="2085975" w="11763375">
                  <a:moveTo>
                    <a:pt x="11763375" y="0"/>
                  </a:moveTo>
                  <a:lnTo>
                    <a:pt x="0" y="0"/>
                  </a:lnTo>
                  <a:lnTo>
                    <a:pt x="0" y="2085975"/>
                  </a:lnTo>
                  <a:lnTo>
                    <a:pt x="11763375" y="2085975"/>
                  </a:lnTo>
                  <a:lnTo>
                    <a:pt x="11763375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125412" y="4424426"/>
              <a:ext cx="177800" cy="2087879"/>
            </a:xfrm>
            <a:custGeom>
              <a:rect b="b" l="l" r="r" t="t"/>
              <a:pathLst>
                <a:path extrusionOk="0" h="2087879" w="177800">
                  <a:moveTo>
                    <a:pt x="0" y="2087727"/>
                  </a:moveTo>
                  <a:lnTo>
                    <a:pt x="177800" y="2087727"/>
                  </a:lnTo>
                  <a:lnTo>
                    <a:pt x="177800" y="0"/>
                  </a:lnTo>
                  <a:lnTo>
                    <a:pt x="0" y="0"/>
                  </a:lnTo>
                  <a:lnTo>
                    <a:pt x="0" y="2087727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09" name="Google Shape;209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81575" y="561911"/>
              <a:ext cx="6805676" cy="5977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26"/>
            <p:cNvSpPr/>
            <p:nvPr/>
          </p:nvSpPr>
          <p:spPr>
            <a:xfrm>
              <a:off x="5133975" y="590549"/>
              <a:ext cx="6505575" cy="5676900"/>
            </a:xfrm>
            <a:custGeom>
              <a:rect b="b" l="l" r="r" t="t"/>
              <a:pathLst>
                <a:path extrusionOk="0" h="5676900" w="6505575">
                  <a:moveTo>
                    <a:pt x="6505575" y="0"/>
                  </a:moveTo>
                  <a:lnTo>
                    <a:pt x="0" y="0"/>
                  </a:lnTo>
                  <a:lnTo>
                    <a:pt x="0" y="5676900"/>
                  </a:lnTo>
                  <a:lnTo>
                    <a:pt x="6505575" y="5676900"/>
                  </a:lnTo>
                  <a:lnTo>
                    <a:pt x="65055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211" name="Google Shape;211;p26"/>
          <p:cNvSpPr txBox="1"/>
          <p:nvPr/>
        </p:nvSpPr>
        <p:spPr>
          <a:xfrm>
            <a:off x="4304625" y="1087972"/>
            <a:ext cx="39624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9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6. </a:t>
            </a: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Symmetry and Order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 prefer symmetrical and organized patterns. We tend to interpret ambiguous images in the simplest form.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12" name="Google Shape;212;p26"/>
          <p:cNvGrpSpPr/>
          <p:nvPr/>
        </p:nvGrpSpPr>
        <p:grpSpPr>
          <a:xfrm>
            <a:off x="142875" y="4507706"/>
            <a:ext cx="8751094" cy="528638"/>
            <a:chOff x="190500" y="6010275"/>
            <a:chExt cx="11668125" cy="704850"/>
          </a:xfrm>
        </p:grpSpPr>
        <p:pic>
          <p:nvPicPr>
            <p:cNvPr id="213" name="Google Shape;213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10925" y="6010275"/>
              <a:ext cx="647700" cy="70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500" y="6276975"/>
              <a:ext cx="1076325" cy="438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p26"/>
          <p:cNvSpPr/>
          <p:nvPr/>
        </p:nvSpPr>
        <p:spPr>
          <a:xfrm>
            <a:off x="0" y="0"/>
            <a:ext cx="9144000" cy="1845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7913" y="2398238"/>
            <a:ext cx="368617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215750" y="1156500"/>
            <a:ext cx="21894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9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Gestalt Principles</a:t>
            </a:r>
            <a:endParaRPr sz="2600"/>
          </a:p>
          <a:p>
            <a:pPr indent="0" lvl="0" marL="12700" marR="0" rtl="0" algn="l">
              <a:lnSpc>
                <a:spcPct val="109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F5C95"/>
              </a:solidFill>
            </a:endParaRPr>
          </a:p>
        </p:txBody>
      </p:sp>
      <p:grpSp>
        <p:nvGrpSpPr>
          <p:cNvPr id="222" name="Google Shape;222;p27"/>
          <p:cNvGrpSpPr/>
          <p:nvPr/>
        </p:nvGrpSpPr>
        <p:grpSpPr>
          <a:xfrm>
            <a:off x="94059" y="421433"/>
            <a:ext cx="9049941" cy="4482751"/>
            <a:chOff x="125412" y="561911"/>
            <a:chExt cx="12066588" cy="5977001"/>
          </a:xfrm>
        </p:grpSpPr>
        <p:sp>
          <p:nvSpPr>
            <p:cNvPr id="223" name="Google Shape;223;p27"/>
            <p:cNvSpPr/>
            <p:nvPr/>
          </p:nvSpPr>
          <p:spPr>
            <a:xfrm>
              <a:off x="428625" y="4419600"/>
              <a:ext cx="11763375" cy="2085975"/>
            </a:xfrm>
            <a:custGeom>
              <a:rect b="b" l="l" r="r" t="t"/>
              <a:pathLst>
                <a:path extrusionOk="0" h="2085975" w="11763375">
                  <a:moveTo>
                    <a:pt x="11763375" y="0"/>
                  </a:moveTo>
                  <a:lnTo>
                    <a:pt x="0" y="0"/>
                  </a:lnTo>
                  <a:lnTo>
                    <a:pt x="0" y="2085975"/>
                  </a:lnTo>
                  <a:lnTo>
                    <a:pt x="11763375" y="2085975"/>
                  </a:lnTo>
                  <a:lnTo>
                    <a:pt x="11763375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125412" y="4424426"/>
              <a:ext cx="177800" cy="2087879"/>
            </a:xfrm>
            <a:custGeom>
              <a:rect b="b" l="l" r="r" t="t"/>
              <a:pathLst>
                <a:path extrusionOk="0" h="2087879" w="177800">
                  <a:moveTo>
                    <a:pt x="0" y="2087727"/>
                  </a:moveTo>
                  <a:lnTo>
                    <a:pt x="177800" y="2087727"/>
                  </a:lnTo>
                  <a:lnTo>
                    <a:pt x="177800" y="0"/>
                  </a:lnTo>
                  <a:lnTo>
                    <a:pt x="0" y="0"/>
                  </a:lnTo>
                  <a:lnTo>
                    <a:pt x="0" y="2087727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25" name="Google Shape;225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81575" y="561911"/>
              <a:ext cx="6805676" cy="5977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7"/>
            <p:cNvSpPr/>
            <p:nvPr/>
          </p:nvSpPr>
          <p:spPr>
            <a:xfrm>
              <a:off x="5133975" y="590549"/>
              <a:ext cx="6505575" cy="5676900"/>
            </a:xfrm>
            <a:custGeom>
              <a:rect b="b" l="l" r="r" t="t"/>
              <a:pathLst>
                <a:path extrusionOk="0" h="5676900" w="6505575">
                  <a:moveTo>
                    <a:pt x="6505575" y="0"/>
                  </a:moveTo>
                  <a:lnTo>
                    <a:pt x="0" y="0"/>
                  </a:lnTo>
                  <a:lnTo>
                    <a:pt x="0" y="5676900"/>
                  </a:lnTo>
                  <a:lnTo>
                    <a:pt x="6505575" y="5676900"/>
                  </a:lnTo>
                  <a:lnTo>
                    <a:pt x="65055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227" name="Google Shape;227;p27"/>
          <p:cNvSpPr txBox="1"/>
          <p:nvPr/>
        </p:nvSpPr>
        <p:spPr>
          <a:xfrm>
            <a:off x="4304625" y="1087972"/>
            <a:ext cx="39624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9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7. Common Fate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Elements moving in the same direction or changing together are seen as related.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28" name="Google Shape;228;p27"/>
          <p:cNvGrpSpPr/>
          <p:nvPr/>
        </p:nvGrpSpPr>
        <p:grpSpPr>
          <a:xfrm>
            <a:off x="142875" y="4507706"/>
            <a:ext cx="8751094" cy="528638"/>
            <a:chOff x="190500" y="6010275"/>
            <a:chExt cx="11668125" cy="704850"/>
          </a:xfrm>
        </p:grpSpPr>
        <p:pic>
          <p:nvPicPr>
            <p:cNvPr id="229" name="Google Shape;229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10925" y="6010275"/>
              <a:ext cx="647700" cy="70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500" y="6276975"/>
              <a:ext cx="1076325" cy="438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7"/>
          <p:cNvSpPr/>
          <p:nvPr/>
        </p:nvSpPr>
        <p:spPr>
          <a:xfrm>
            <a:off x="0" y="0"/>
            <a:ext cx="9144000" cy="1845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4625" y="2142150"/>
            <a:ext cx="3799575" cy="19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501729" y="364045"/>
            <a:ext cx="4944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6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Cognitive Load</a:t>
            </a:r>
            <a:r>
              <a:rPr lang="en" sz="2300"/>
              <a:t> </a:t>
            </a:r>
            <a:endParaRPr sz="2300"/>
          </a:p>
        </p:txBody>
      </p:sp>
      <p:sp>
        <p:nvSpPr>
          <p:cNvPr id="238" name="Google Shape;238;p28"/>
          <p:cNvSpPr/>
          <p:nvPr/>
        </p:nvSpPr>
        <p:spPr>
          <a:xfrm>
            <a:off x="0" y="814388"/>
            <a:ext cx="64294" cy="500063"/>
          </a:xfrm>
          <a:custGeom>
            <a:rect b="b" l="l" r="r" t="t"/>
            <a:pathLst>
              <a:path extrusionOk="0" h="666750" w="85725">
                <a:moveTo>
                  <a:pt x="85725" y="0"/>
                </a:moveTo>
                <a:lnTo>
                  <a:pt x="0" y="0"/>
                </a:lnTo>
                <a:lnTo>
                  <a:pt x="0" y="666750"/>
                </a:lnTo>
                <a:lnTo>
                  <a:pt x="85725" y="666750"/>
                </a:lnTo>
                <a:lnTo>
                  <a:pt x="85725" y="0"/>
                </a:lnTo>
                <a:close/>
              </a:path>
            </a:pathLst>
          </a:custGeom>
          <a:solidFill>
            <a:srgbClr val="274E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9" name="Google Shape;239;p28"/>
          <p:cNvSpPr/>
          <p:nvPr/>
        </p:nvSpPr>
        <p:spPr>
          <a:xfrm>
            <a:off x="121444" y="814388"/>
            <a:ext cx="142875" cy="500063"/>
          </a:xfrm>
          <a:custGeom>
            <a:rect b="b" l="l" r="r" t="t"/>
            <a:pathLst>
              <a:path extrusionOk="0" h="666750" w="190500">
                <a:moveTo>
                  <a:pt x="190500" y="0"/>
                </a:moveTo>
                <a:lnTo>
                  <a:pt x="0" y="0"/>
                </a:lnTo>
                <a:lnTo>
                  <a:pt x="0" y="666750"/>
                </a:lnTo>
                <a:lnTo>
                  <a:pt x="190500" y="666750"/>
                </a:lnTo>
                <a:lnTo>
                  <a:pt x="190500" y="0"/>
                </a:lnTo>
                <a:close/>
              </a:path>
            </a:pathLst>
          </a:custGeom>
          <a:solidFill>
            <a:srgbClr val="274E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0" name="Google Shape;240;p28"/>
          <p:cNvSpPr/>
          <p:nvPr/>
        </p:nvSpPr>
        <p:spPr>
          <a:xfrm>
            <a:off x="531525" y="1293025"/>
            <a:ext cx="2040493" cy="21431"/>
          </a:xfrm>
          <a:custGeom>
            <a:rect b="b" l="l" r="r" t="t"/>
            <a:pathLst>
              <a:path extrusionOk="0" h="28575" w="4295775">
                <a:moveTo>
                  <a:pt x="4295775" y="0"/>
                </a:moveTo>
                <a:lnTo>
                  <a:pt x="0" y="0"/>
                </a:lnTo>
                <a:lnTo>
                  <a:pt x="0" y="28575"/>
                </a:lnTo>
                <a:lnTo>
                  <a:pt x="4295775" y="28575"/>
                </a:lnTo>
                <a:lnTo>
                  <a:pt x="4295775" y="0"/>
                </a:lnTo>
                <a:close/>
              </a:path>
            </a:pathLst>
          </a:custGeom>
          <a:solidFill>
            <a:srgbClr val="0E9ED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1" name="Google Shape;241;p28"/>
          <p:cNvSpPr txBox="1"/>
          <p:nvPr/>
        </p:nvSpPr>
        <p:spPr>
          <a:xfrm>
            <a:off x="501725" y="1561475"/>
            <a:ext cx="39963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225">
            <a:spAutoFit/>
          </a:bodyPr>
          <a:lstStyle/>
          <a:p>
            <a:pPr indent="0" lvl="0" marL="342900" marR="0" rtl="0" algn="l">
              <a:lnSpc>
                <a:spcPct val="8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Cognitive load</a:t>
            </a: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refers to the amount of </a:t>
            </a:r>
            <a:r>
              <a:rPr b="1"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mental effort</a:t>
            </a: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being used in the </a:t>
            </a:r>
            <a:r>
              <a:rPr b="1"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working memory</a:t>
            </a: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at any given time. In simple terms, it's how hard your brain has to work to understand or process information.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2" name="Google Shape;24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" y="4707731"/>
            <a:ext cx="807244" cy="3286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8"/>
          <p:cNvGrpSpPr/>
          <p:nvPr/>
        </p:nvGrpSpPr>
        <p:grpSpPr>
          <a:xfrm>
            <a:off x="4664494" y="0"/>
            <a:ext cx="4480151" cy="5143500"/>
            <a:chOff x="5534025" y="0"/>
            <a:chExt cx="6657975" cy="6858000"/>
          </a:xfrm>
        </p:grpSpPr>
        <p:sp>
          <p:nvSpPr>
            <p:cNvPr id="244" name="Google Shape;244;p28"/>
            <p:cNvSpPr/>
            <p:nvPr/>
          </p:nvSpPr>
          <p:spPr>
            <a:xfrm>
              <a:off x="10696575" y="0"/>
              <a:ext cx="1495425" cy="6858000"/>
            </a:xfrm>
            <a:custGeom>
              <a:rect b="b" l="l" r="r" t="t"/>
              <a:pathLst>
                <a:path extrusionOk="0" h="6858000" w="1495425">
                  <a:moveTo>
                    <a:pt x="14954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495425" y="6858000"/>
                  </a:lnTo>
                  <a:lnTo>
                    <a:pt x="1495425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45" name="Google Shape;245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34025" y="485711"/>
              <a:ext cx="6310376" cy="6138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28"/>
            <p:cNvSpPr/>
            <p:nvPr/>
          </p:nvSpPr>
          <p:spPr>
            <a:xfrm>
              <a:off x="5686425" y="514350"/>
              <a:ext cx="6010275" cy="5838825"/>
            </a:xfrm>
            <a:custGeom>
              <a:rect b="b" l="l" r="r" t="t"/>
              <a:pathLst>
                <a:path extrusionOk="0" h="5838825" w="6010275">
                  <a:moveTo>
                    <a:pt x="6010275" y="0"/>
                  </a:moveTo>
                  <a:lnTo>
                    <a:pt x="0" y="0"/>
                  </a:lnTo>
                  <a:lnTo>
                    <a:pt x="0" y="5838825"/>
                  </a:lnTo>
                  <a:lnTo>
                    <a:pt x="6010275" y="5838825"/>
                  </a:lnTo>
                  <a:lnTo>
                    <a:pt x="6010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47" name="Google Shape;247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210925" y="6010275"/>
              <a:ext cx="647700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8" name="Google Shape;24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6325" y="1220150"/>
            <a:ext cx="2843100" cy="28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501729" y="364045"/>
            <a:ext cx="4944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6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Cognitive Load </a:t>
            </a:r>
            <a:endParaRPr sz="2300"/>
          </a:p>
        </p:txBody>
      </p:sp>
      <p:sp>
        <p:nvSpPr>
          <p:cNvPr id="254" name="Google Shape;254;p29"/>
          <p:cNvSpPr/>
          <p:nvPr/>
        </p:nvSpPr>
        <p:spPr>
          <a:xfrm>
            <a:off x="0" y="814388"/>
            <a:ext cx="64294" cy="500063"/>
          </a:xfrm>
          <a:custGeom>
            <a:rect b="b" l="l" r="r" t="t"/>
            <a:pathLst>
              <a:path extrusionOk="0" h="666750" w="85725">
                <a:moveTo>
                  <a:pt x="85725" y="0"/>
                </a:moveTo>
                <a:lnTo>
                  <a:pt x="0" y="0"/>
                </a:lnTo>
                <a:lnTo>
                  <a:pt x="0" y="666750"/>
                </a:lnTo>
                <a:lnTo>
                  <a:pt x="85725" y="666750"/>
                </a:lnTo>
                <a:lnTo>
                  <a:pt x="85725" y="0"/>
                </a:lnTo>
                <a:close/>
              </a:path>
            </a:pathLst>
          </a:custGeom>
          <a:solidFill>
            <a:srgbClr val="274E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5" name="Google Shape;255;p29"/>
          <p:cNvSpPr/>
          <p:nvPr/>
        </p:nvSpPr>
        <p:spPr>
          <a:xfrm>
            <a:off x="121444" y="814388"/>
            <a:ext cx="142875" cy="500063"/>
          </a:xfrm>
          <a:custGeom>
            <a:rect b="b" l="l" r="r" t="t"/>
            <a:pathLst>
              <a:path extrusionOk="0" h="666750" w="190500">
                <a:moveTo>
                  <a:pt x="190500" y="0"/>
                </a:moveTo>
                <a:lnTo>
                  <a:pt x="0" y="0"/>
                </a:lnTo>
                <a:lnTo>
                  <a:pt x="0" y="666750"/>
                </a:lnTo>
                <a:lnTo>
                  <a:pt x="190500" y="666750"/>
                </a:lnTo>
                <a:lnTo>
                  <a:pt x="190500" y="0"/>
                </a:lnTo>
                <a:close/>
              </a:path>
            </a:pathLst>
          </a:custGeom>
          <a:solidFill>
            <a:srgbClr val="274E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6" name="Google Shape;256;p29"/>
          <p:cNvSpPr/>
          <p:nvPr/>
        </p:nvSpPr>
        <p:spPr>
          <a:xfrm>
            <a:off x="531525" y="1293025"/>
            <a:ext cx="2040493" cy="21431"/>
          </a:xfrm>
          <a:custGeom>
            <a:rect b="b" l="l" r="r" t="t"/>
            <a:pathLst>
              <a:path extrusionOk="0" h="28575" w="4295775">
                <a:moveTo>
                  <a:pt x="4295775" y="0"/>
                </a:moveTo>
                <a:lnTo>
                  <a:pt x="0" y="0"/>
                </a:lnTo>
                <a:lnTo>
                  <a:pt x="0" y="28575"/>
                </a:lnTo>
                <a:lnTo>
                  <a:pt x="4295775" y="28575"/>
                </a:lnTo>
                <a:lnTo>
                  <a:pt x="4295775" y="0"/>
                </a:lnTo>
                <a:close/>
              </a:path>
            </a:pathLst>
          </a:custGeom>
          <a:solidFill>
            <a:srgbClr val="0E9ED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7" name="Google Shape;257;p29"/>
          <p:cNvSpPr txBox="1"/>
          <p:nvPr/>
        </p:nvSpPr>
        <p:spPr>
          <a:xfrm>
            <a:off x="501725" y="1561475"/>
            <a:ext cx="39963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225">
            <a:spAutoFit/>
          </a:bodyPr>
          <a:lstStyle/>
          <a:p>
            <a:pPr indent="0" lvl="0" marL="342900" marR="0" rtl="0" algn="l">
              <a:lnSpc>
                <a:spcPct val="8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Cognitive load</a:t>
            </a: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refers to the amount of </a:t>
            </a:r>
            <a:r>
              <a:rPr b="1"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mental effort</a:t>
            </a: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being used in the </a:t>
            </a:r>
            <a:r>
              <a:rPr b="1"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working memory</a:t>
            </a: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at any given time. In simple terms, it's how hard your brain has to work to understand or process information.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8" name="Google Shape;2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" y="4707731"/>
            <a:ext cx="807244" cy="3286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9"/>
          <p:cNvGrpSpPr/>
          <p:nvPr/>
        </p:nvGrpSpPr>
        <p:grpSpPr>
          <a:xfrm>
            <a:off x="4664494" y="0"/>
            <a:ext cx="4480151" cy="5143500"/>
            <a:chOff x="5534025" y="0"/>
            <a:chExt cx="6657975" cy="6858000"/>
          </a:xfrm>
        </p:grpSpPr>
        <p:sp>
          <p:nvSpPr>
            <p:cNvPr id="260" name="Google Shape;260;p29"/>
            <p:cNvSpPr/>
            <p:nvPr/>
          </p:nvSpPr>
          <p:spPr>
            <a:xfrm>
              <a:off x="10696575" y="0"/>
              <a:ext cx="1495425" cy="6858000"/>
            </a:xfrm>
            <a:custGeom>
              <a:rect b="b" l="l" r="r" t="t"/>
              <a:pathLst>
                <a:path extrusionOk="0" h="6858000" w="1495425">
                  <a:moveTo>
                    <a:pt x="14954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495425" y="6858000"/>
                  </a:lnTo>
                  <a:lnTo>
                    <a:pt x="1495425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61" name="Google Shape;261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34025" y="485711"/>
              <a:ext cx="6310376" cy="6138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29"/>
            <p:cNvSpPr/>
            <p:nvPr/>
          </p:nvSpPr>
          <p:spPr>
            <a:xfrm>
              <a:off x="5686425" y="514350"/>
              <a:ext cx="6010275" cy="5838825"/>
            </a:xfrm>
            <a:custGeom>
              <a:rect b="b" l="l" r="r" t="t"/>
              <a:pathLst>
                <a:path extrusionOk="0" h="5838825" w="6010275">
                  <a:moveTo>
                    <a:pt x="6010275" y="0"/>
                  </a:moveTo>
                  <a:lnTo>
                    <a:pt x="0" y="0"/>
                  </a:lnTo>
                  <a:lnTo>
                    <a:pt x="0" y="5838825"/>
                  </a:lnTo>
                  <a:lnTo>
                    <a:pt x="6010275" y="5838825"/>
                  </a:lnTo>
                  <a:lnTo>
                    <a:pt x="6010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63" name="Google Shape;263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210925" y="6010275"/>
              <a:ext cx="647700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" name="Google Shape;26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6325" y="1220150"/>
            <a:ext cx="2843100" cy="28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501730" y="364050"/>
            <a:ext cx="31113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1000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Principle of Good Data Visualization</a:t>
            </a:r>
            <a:endParaRPr sz="2300"/>
          </a:p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grpSp>
        <p:nvGrpSpPr>
          <p:cNvPr id="270" name="Google Shape;270;p30"/>
          <p:cNvGrpSpPr/>
          <p:nvPr/>
        </p:nvGrpSpPr>
        <p:grpSpPr>
          <a:xfrm>
            <a:off x="50006" y="242839"/>
            <a:ext cx="9093994" cy="4793504"/>
            <a:chOff x="66675" y="323786"/>
            <a:chExt cx="12125325" cy="6391339"/>
          </a:xfrm>
        </p:grpSpPr>
        <p:sp>
          <p:nvSpPr>
            <p:cNvPr id="271" name="Google Shape;271;p30"/>
            <p:cNvSpPr/>
            <p:nvPr/>
          </p:nvSpPr>
          <p:spPr>
            <a:xfrm>
              <a:off x="66675" y="5762625"/>
              <a:ext cx="12125325" cy="742950"/>
            </a:xfrm>
            <a:custGeom>
              <a:rect b="b" l="l" r="r" t="t"/>
              <a:pathLst>
                <a:path extrusionOk="0" h="742950" w="12125325">
                  <a:moveTo>
                    <a:pt x="152400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152400" y="733425"/>
                  </a:lnTo>
                  <a:lnTo>
                    <a:pt x="152400" y="0"/>
                  </a:lnTo>
                  <a:close/>
                </a:path>
                <a:path extrusionOk="0" h="742950" w="12125325">
                  <a:moveTo>
                    <a:pt x="12125325" y="0"/>
                  </a:moveTo>
                  <a:lnTo>
                    <a:pt x="295275" y="0"/>
                  </a:lnTo>
                  <a:lnTo>
                    <a:pt x="295275" y="742950"/>
                  </a:lnTo>
                  <a:lnTo>
                    <a:pt x="12125325" y="742950"/>
                  </a:lnTo>
                  <a:lnTo>
                    <a:pt x="12125325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72" name="Google Shape;272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3550" y="323786"/>
              <a:ext cx="6481826" cy="62151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30"/>
            <p:cNvSpPr/>
            <p:nvPr/>
          </p:nvSpPr>
          <p:spPr>
            <a:xfrm>
              <a:off x="4511850" y="352425"/>
              <a:ext cx="7371707" cy="5915025"/>
            </a:xfrm>
            <a:custGeom>
              <a:rect b="b" l="l" r="r" t="t"/>
              <a:pathLst>
                <a:path extrusionOk="0" h="5915025" w="6181725">
                  <a:moveTo>
                    <a:pt x="6181725" y="0"/>
                  </a:moveTo>
                  <a:lnTo>
                    <a:pt x="0" y="0"/>
                  </a:lnTo>
                  <a:lnTo>
                    <a:pt x="0" y="5915025"/>
                  </a:lnTo>
                  <a:lnTo>
                    <a:pt x="6181725" y="5915025"/>
                  </a:lnTo>
                  <a:lnTo>
                    <a:pt x="6181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74" name="Google Shape;274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10925" y="6010275"/>
              <a:ext cx="647700" cy="70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500" y="6276975"/>
              <a:ext cx="1076325" cy="438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30"/>
          <p:cNvSpPr/>
          <p:nvPr/>
        </p:nvSpPr>
        <p:spPr>
          <a:xfrm>
            <a:off x="8100488" y="3644175"/>
            <a:ext cx="614400" cy="23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3613025" y="422250"/>
            <a:ext cx="5216400" cy="21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1. Clarity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Avoid clutter</a:t>
            </a: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 Remove unnecessary elements (e.g., gridlines, 3D effects).</a:t>
            </a:r>
            <a:b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 clear labels and legends</a:t>
            </a: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 Make sure titles, axes, and legends are descriptive and easy to understand.</a:t>
            </a:r>
            <a:b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Highlight key insights</a:t>
            </a: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 Emphasize the most important data.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93" y="2710018"/>
            <a:ext cx="3551150" cy="17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501730" y="364050"/>
            <a:ext cx="31113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1000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Principle of Good Data Visualization</a:t>
            </a:r>
            <a:endParaRPr sz="2300"/>
          </a:p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grpSp>
        <p:nvGrpSpPr>
          <p:cNvPr id="284" name="Google Shape;284;p31"/>
          <p:cNvGrpSpPr/>
          <p:nvPr/>
        </p:nvGrpSpPr>
        <p:grpSpPr>
          <a:xfrm>
            <a:off x="50006" y="242839"/>
            <a:ext cx="9093994" cy="4793504"/>
            <a:chOff x="66675" y="323786"/>
            <a:chExt cx="12125325" cy="6391339"/>
          </a:xfrm>
        </p:grpSpPr>
        <p:sp>
          <p:nvSpPr>
            <p:cNvPr id="285" name="Google Shape;285;p31"/>
            <p:cNvSpPr/>
            <p:nvPr/>
          </p:nvSpPr>
          <p:spPr>
            <a:xfrm>
              <a:off x="66675" y="5762625"/>
              <a:ext cx="12125325" cy="742950"/>
            </a:xfrm>
            <a:custGeom>
              <a:rect b="b" l="l" r="r" t="t"/>
              <a:pathLst>
                <a:path extrusionOk="0" h="742950" w="12125325">
                  <a:moveTo>
                    <a:pt x="152400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152400" y="733425"/>
                  </a:lnTo>
                  <a:lnTo>
                    <a:pt x="152400" y="0"/>
                  </a:lnTo>
                  <a:close/>
                </a:path>
                <a:path extrusionOk="0" h="742950" w="12125325">
                  <a:moveTo>
                    <a:pt x="12125325" y="0"/>
                  </a:moveTo>
                  <a:lnTo>
                    <a:pt x="295275" y="0"/>
                  </a:lnTo>
                  <a:lnTo>
                    <a:pt x="295275" y="742950"/>
                  </a:lnTo>
                  <a:lnTo>
                    <a:pt x="12125325" y="742950"/>
                  </a:lnTo>
                  <a:lnTo>
                    <a:pt x="12125325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86" name="Google Shape;286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3550" y="323786"/>
              <a:ext cx="6481826" cy="62151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31"/>
            <p:cNvSpPr/>
            <p:nvPr/>
          </p:nvSpPr>
          <p:spPr>
            <a:xfrm>
              <a:off x="4511850" y="352425"/>
              <a:ext cx="7371707" cy="5915025"/>
            </a:xfrm>
            <a:custGeom>
              <a:rect b="b" l="l" r="r" t="t"/>
              <a:pathLst>
                <a:path extrusionOk="0" h="5915025" w="6181725">
                  <a:moveTo>
                    <a:pt x="6181725" y="0"/>
                  </a:moveTo>
                  <a:lnTo>
                    <a:pt x="0" y="0"/>
                  </a:lnTo>
                  <a:lnTo>
                    <a:pt x="0" y="5915025"/>
                  </a:lnTo>
                  <a:lnTo>
                    <a:pt x="6181725" y="5915025"/>
                  </a:lnTo>
                  <a:lnTo>
                    <a:pt x="6181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88" name="Google Shape;288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10925" y="6010275"/>
              <a:ext cx="647700" cy="70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500" y="6276975"/>
              <a:ext cx="1076325" cy="438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31"/>
          <p:cNvSpPr/>
          <p:nvPr/>
        </p:nvSpPr>
        <p:spPr>
          <a:xfrm>
            <a:off x="8100488" y="3644175"/>
            <a:ext cx="614400" cy="23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3613025" y="422250"/>
            <a:ext cx="52164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2.Accuracy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Visuals must represent the data truthfully.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Avoid distortions (e.g., misleading axes or 3D effects).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Maintain consistent scales.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2" name="Google Shape;292;p31" title="ChatGPT Image Aug 2, 2025, 04_25_14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2525" y="1897925"/>
            <a:ext cx="4536550" cy="23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/>
          <p:nvPr>
            <p:ph type="title"/>
          </p:nvPr>
        </p:nvSpPr>
        <p:spPr>
          <a:xfrm>
            <a:off x="501730" y="364050"/>
            <a:ext cx="31113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1000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Principle of Good Data Visualization</a:t>
            </a:r>
            <a:endParaRPr sz="2300"/>
          </a:p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grpSp>
        <p:nvGrpSpPr>
          <p:cNvPr id="298" name="Google Shape;298;p32"/>
          <p:cNvGrpSpPr/>
          <p:nvPr/>
        </p:nvGrpSpPr>
        <p:grpSpPr>
          <a:xfrm>
            <a:off x="50006" y="242839"/>
            <a:ext cx="9093994" cy="4793504"/>
            <a:chOff x="66675" y="323786"/>
            <a:chExt cx="12125325" cy="6391339"/>
          </a:xfrm>
        </p:grpSpPr>
        <p:sp>
          <p:nvSpPr>
            <p:cNvPr id="299" name="Google Shape;299;p32"/>
            <p:cNvSpPr/>
            <p:nvPr/>
          </p:nvSpPr>
          <p:spPr>
            <a:xfrm>
              <a:off x="66675" y="5762625"/>
              <a:ext cx="12125325" cy="742950"/>
            </a:xfrm>
            <a:custGeom>
              <a:rect b="b" l="l" r="r" t="t"/>
              <a:pathLst>
                <a:path extrusionOk="0" h="742950" w="12125325">
                  <a:moveTo>
                    <a:pt x="152400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152400" y="733425"/>
                  </a:lnTo>
                  <a:lnTo>
                    <a:pt x="152400" y="0"/>
                  </a:lnTo>
                  <a:close/>
                </a:path>
                <a:path extrusionOk="0" h="742950" w="12125325">
                  <a:moveTo>
                    <a:pt x="12125325" y="0"/>
                  </a:moveTo>
                  <a:lnTo>
                    <a:pt x="295275" y="0"/>
                  </a:lnTo>
                  <a:lnTo>
                    <a:pt x="295275" y="742950"/>
                  </a:lnTo>
                  <a:lnTo>
                    <a:pt x="12125325" y="742950"/>
                  </a:lnTo>
                  <a:lnTo>
                    <a:pt x="12125325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300" name="Google Shape;300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3550" y="323786"/>
              <a:ext cx="6481826" cy="62151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32"/>
            <p:cNvSpPr/>
            <p:nvPr/>
          </p:nvSpPr>
          <p:spPr>
            <a:xfrm>
              <a:off x="4511850" y="352425"/>
              <a:ext cx="7371707" cy="5915025"/>
            </a:xfrm>
            <a:custGeom>
              <a:rect b="b" l="l" r="r" t="t"/>
              <a:pathLst>
                <a:path extrusionOk="0" h="5915025" w="6181725">
                  <a:moveTo>
                    <a:pt x="6181725" y="0"/>
                  </a:moveTo>
                  <a:lnTo>
                    <a:pt x="0" y="0"/>
                  </a:lnTo>
                  <a:lnTo>
                    <a:pt x="0" y="5915025"/>
                  </a:lnTo>
                  <a:lnTo>
                    <a:pt x="6181725" y="5915025"/>
                  </a:lnTo>
                  <a:lnTo>
                    <a:pt x="6181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302" name="Google Shape;302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10925" y="6010275"/>
              <a:ext cx="647700" cy="70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500" y="6276975"/>
              <a:ext cx="1076325" cy="438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32"/>
          <p:cNvSpPr/>
          <p:nvPr/>
        </p:nvSpPr>
        <p:spPr>
          <a:xfrm>
            <a:off x="8100488" y="3644175"/>
            <a:ext cx="614400" cy="23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5" name="Google Shape;305;p32"/>
          <p:cNvSpPr txBox="1"/>
          <p:nvPr/>
        </p:nvSpPr>
        <p:spPr>
          <a:xfrm>
            <a:off x="3613025" y="422250"/>
            <a:ext cx="52164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3. Simplicity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Less is more</a:t>
            </a: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 Don't overload the chart with too much information.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Avoid chartjunk</a:t>
            </a: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 Graphics or visuals that don’t add value (e.g., sc).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 clean fonts</a:t>
            </a: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 Stick to professional and readable fonts.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6" name="Google Shape;306;p32" title="ChatGPT Image Aug 2, 2025, 04_41_25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3400" y="2238350"/>
            <a:ext cx="4118075" cy="21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type="title"/>
          </p:nvPr>
        </p:nvSpPr>
        <p:spPr>
          <a:xfrm>
            <a:off x="501730" y="364050"/>
            <a:ext cx="31113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1000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Principle of Good Data Visualization</a:t>
            </a:r>
            <a:endParaRPr sz="2300"/>
          </a:p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grpSp>
        <p:nvGrpSpPr>
          <p:cNvPr id="312" name="Google Shape;312;p33"/>
          <p:cNvGrpSpPr/>
          <p:nvPr/>
        </p:nvGrpSpPr>
        <p:grpSpPr>
          <a:xfrm>
            <a:off x="50006" y="242839"/>
            <a:ext cx="9093994" cy="4793504"/>
            <a:chOff x="66675" y="323786"/>
            <a:chExt cx="12125325" cy="6391339"/>
          </a:xfrm>
        </p:grpSpPr>
        <p:sp>
          <p:nvSpPr>
            <p:cNvPr id="313" name="Google Shape;313;p33"/>
            <p:cNvSpPr/>
            <p:nvPr/>
          </p:nvSpPr>
          <p:spPr>
            <a:xfrm>
              <a:off x="66675" y="5762625"/>
              <a:ext cx="12125325" cy="742950"/>
            </a:xfrm>
            <a:custGeom>
              <a:rect b="b" l="l" r="r" t="t"/>
              <a:pathLst>
                <a:path extrusionOk="0" h="742950" w="12125325">
                  <a:moveTo>
                    <a:pt x="152400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152400" y="733425"/>
                  </a:lnTo>
                  <a:lnTo>
                    <a:pt x="152400" y="0"/>
                  </a:lnTo>
                  <a:close/>
                </a:path>
                <a:path extrusionOk="0" h="742950" w="12125325">
                  <a:moveTo>
                    <a:pt x="12125325" y="0"/>
                  </a:moveTo>
                  <a:lnTo>
                    <a:pt x="295275" y="0"/>
                  </a:lnTo>
                  <a:lnTo>
                    <a:pt x="295275" y="742950"/>
                  </a:lnTo>
                  <a:lnTo>
                    <a:pt x="12125325" y="742950"/>
                  </a:lnTo>
                  <a:lnTo>
                    <a:pt x="12125325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314" name="Google Shape;314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3550" y="323786"/>
              <a:ext cx="6481826" cy="62151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Google Shape;315;p33"/>
            <p:cNvSpPr/>
            <p:nvPr/>
          </p:nvSpPr>
          <p:spPr>
            <a:xfrm>
              <a:off x="4511850" y="352425"/>
              <a:ext cx="7371707" cy="5915025"/>
            </a:xfrm>
            <a:custGeom>
              <a:rect b="b" l="l" r="r" t="t"/>
              <a:pathLst>
                <a:path extrusionOk="0" h="5915025" w="6181725">
                  <a:moveTo>
                    <a:pt x="6181725" y="0"/>
                  </a:moveTo>
                  <a:lnTo>
                    <a:pt x="0" y="0"/>
                  </a:lnTo>
                  <a:lnTo>
                    <a:pt x="0" y="5915025"/>
                  </a:lnTo>
                  <a:lnTo>
                    <a:pt x="6181725" y="5915025"/>
                  </a:lnTo>
                  <a:lnTo>
                    <a:pt x="6181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316" name="Google Shape;316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10925" y="6010275"/>
              <a:ext cx="647700" cy="70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500" y="6276975"/>
              <a:ext cx="1076325" cy="438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" name="Google Shape;318;p33"/>
          <p:cNvSpPr/>
          <p:nvPr/>
        </p:nvSpPr>
        <p:spPr>
          <a:xfrm>
            <a:off x="8100488" y="3644175"/>
            <a:ext cx="614400" cy="23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9" name="Google Shape;319;p33"/>
          <p:cNvSpPr txBox="1"/>
          <p:nvPr/>
        </p:nvSpPr>
        <p:spPr>
          <a:xfrm>
            <a:off x="3613025" y="422250"/>
            <a:ext cx="52164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4. Relevance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Display only data that matters to the purpose.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Avoid overloading with unnecessary dimensions or metrics.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0" name="Google Shape;32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5425" y="1492625"/>
            <a:ext cx="455420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/>
          <p:nvPr>
            <p:ph type="title"/>
          </p:nvPr>
        </p:nvSpPr>
        <p:spPr>
          <a:xfrm>
            <a:off x="501730" y="364050"/>
            <a:ext cx="31113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1000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Principle of Good Data Visualization</a:t>
            </a:r>
            <a:endParaRPr sz="2300"/>
          </a:p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50006" y="242839"/>
            <a:ext cx="9093994" cy="4793504"/>
            <a:chOff x="66675" y="323786"/>
            <a:chExt cx="12125325" cy="6391339"/>
          </a:xfrm>
        </p:grpSpPr>
        <p:sp>
          <p:nvSpPr>
            <p:cNvPr id="327" name="Google Shape;327;p34"/>
            <p:cNvSpPr/>
            <p:nvPr/>
          </p:nvSpPr>
          <p:spPr>
            <a:xfrm>
              <a:off x="66675" y="5762625"/>
              <a:ext cx="12125325" cy="742950"/>
            </a:xfrm>
            <a:custGeom>
              <a:rect b="b" l="l" r="r" t="t"/>
              <a:pathLst>
                <a:path extrusionOk="0" h="742950" w="12125325">
                  <a:moveTo>
                    <a:pt x="152400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152400" y="733425"/>
                  </a:lnTo>
                  <a:lnTo>
                    <a:pt x="152400" y="0"/>
                  </a:lnTo>
                  <a:close/>
                </a:path>
                <a:path extrusionOk="0" h="742950" w="12125325">
                  <a:moveTo>
                    <a:pt x="12125325" y="0"/>
                  </a:moveTo>
                  <a:lnTo>
                    <a:pt x="295275" y="0"/>
                  </a:lnTo>
                  <a:lnTo>
                    <a:pt x="295275" y="742950"/>
                  </a:lnTo>
                  <a:lnTo>
                    <a:pt x="12125325" y="742950"/>
                  </a:lnTo>
                  <a:lnTo>
                    <a:pt x="12125325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328" name="Google Shape;328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3550" y="323786"/>
              <a:ext cx="6481826" cy="62151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34"/>
            <p:cNvSpPr/>
            <p:nvPr/>
          </p:nvSpPr>
          <p:spPr>
            <a:xfrm>
              <a:off x="4511850" y="352425"/>
              <a:ext cx="7371707" cy="5915025"/>
            </a:xfrm>
            <a:custGeom>
              <a:rect b="b" l="l" r="r" t="t"/>
              <a:pathLst>
                <a:path extrusionOk="0" h="5915025" w="6181725">
                  <a:moveTo>
                    <a:pt x="6181725" y="0"/>
                  </a:moveTo>
                  <a:lnTo>
                    <a:pt x="0" y="0"/>
                  </a:lnTo>
                  <a:lnTo>
                    <a:pt x="0" y="5915025"/>
                  </a:lnTo>
                  <a:lnTo>
                    <a:pt x="6181725" y="5915025"/>
                  </a:lnTo>
                  <a:lnTo>
                    <a:pt x="6181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330" name="Google Shape;330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10925" y="6010275"/>
              <a:ext cx="647700" cy="70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500" y="6276975"/>
              <a:ext cx="1076325" cy="438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2" name="Google Shape;332;p34"/>
          <p:cNvSpPr/>
          <p:nvPr/>
        </p:nvSpPr>
        <p:spPr>
          <a:xfrm>
            <a:off x="8100488" y="3644175"/>
            <a:ext cx="614400" cy="23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3" name="Google Shape;333;p34"/>
          <p:cNvSpPr txBox="1"/>
          <p:nvPr/>
        </p:nvSpPr>
        <p:spPr>
          <a:xfrm>
            <a:off x="3613025" y="422250"/>
            <a:ext cx="52164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5. Consistency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Use consistent colors, scales, and design elements across charts.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Follow a visual hierarchy that guides the viewer’s attention.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4" name="Google Shape;33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5332" y="1874875"/>
            <a:ext cx="4191775" cy="236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B0F0"/>
            </a:gs>
            <a:gs pos="37000">
              <a:srgbClr val="25A385"/>
            </a:gs>
            <a:gs pos="83000">
              <a:srgbClr val="25A385"/>
            </a:gs>
            <a:gs pos="100000">
              <a:srgbClr val="25A38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4E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2688" y="0"/>
            <a:ext cx="2111310" cy="2120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121693"/>
            <a:ext cx="4021930" cy="302180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1420299" y="3761000"/>
            <a:ext cx="6753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00">
            <a:spAutoFit/>
          </a:bodyPr>
          <a:lstStyle/>
          <a:p>
            <a:pPr indent="0" lvl="0" marL="12700" marR="0" rtl="0" algn="l">
              <a:lnSpc>
                <a:spcPct val="101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Lecture 2: </a:t>
            </a:r>
            <a:r>
              <a:rPr b="1" lang="en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Principle of Good Data Visualization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08194" y="4507706"/>
            <a:ext cx="485775" cy="528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eginners Guide To Data Visualization (Hot Tips For Creating Stand-Out  Charts)| The Beautiful Blog" id="88" name="Google Shape;8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0008" y="1060370"/>
            <a:ext cx="5083983" cy="2541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/>
          <p:nvPr>
            <p:ph type="title"/>
          </p:nvPr>
        </p:nvSpPr>
        <p:spPr>
          <a:xfrm>
            <a:off x="501730" y="364050"/>
            <a:ext cx="31113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1000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Principle of Good Data Visualization</a:t>
            </a:r>
            <a:endParaRPr sz="2300"/>
          </a:p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grpSp>
        <p:nvGrpSpPr>
          <p:cNvPr id="340" name="Google Shape;340;p35"/>
          <p:cNvGrpSpPr/>
          <p:nvPr/>
        </p:nvGrpSpPr>
        <p:grpSpPr>
          <a:xfrm>
            <a:off x="50006" y="242839"/>
            <a:ext cx="9093994" cy="4793504"/>
            <a:chOff x="66675" y="323786"/>
            <a:chExt cx="12125325" cy="6391339"/>
          </a:xfrm>
        </p:grpSpPr>
        <p:sp>
          <p:nvSpPr>
            <p:cNvPr id="341" name="Google Shape;341;p35"/>
            <p:cNvSpPr/>
            <p:nvPr/>
          </p:nvSpPr>
          <p:spPr>
            <a:xfrm>
              <a:off x="66675" y="5762625"/>
              <a:ext cx="12125325" cy="742950"/>
            </a:xfrm>
            <a:custGeom>
              <a:rect b="b" l="l" r="r" t="t"/>
              <a:pathLst>
                <a:path extrusionOk="0" h="742950" w="12125325">
                  <a:moveTo>
                    <a:pt x="152400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152400" y="733425"/>
                  </a:lnTo>
                  <a:lnTo>
                    <a:pt x="152400" y="0"/>
                  </a:lnTo>
                  <a:close/>
                </a:path>
                <a:path extrusionOk="0" h="742950" w="12125325">
                  <a:moveTo>
                    <a:pt x="12125325" y="0"/>
                  </a:moveTo>
                  <a:lnTo>
                    <a:pt x="295275" y="0"/>
                  </a:lnTo>
                  <a:lnTo>
                    <a:pt x="295275" y="742950"/>
                  </a:lnTo>
                  <a:lnTo>
                    <a:pt x="12125325" y="742950"/>
                  </a:lnTo>
                  <a:lnTo>
                    <a:pt x="12125325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342" name="Google Shape;342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3550" y="323786"/>
              <a:ext cx="6481826" cy="62151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35"/>
            <p:cNvSpPr/>
            <p:nvPr/>
          </p:nvSpPr>
          <p:spPr>
            <a:xfrm>
              <a:off x="4511850" y="352425"/>
              <a:ext cx="7371707" cy="5915025"/>
            </a:xfrm>
            <a:custGeom>
              <a:rect b="b" l="l" r="r" t="t"/>
              <a:pathLst>
                <a:path extrusionOk="0" h="5915025" w="6181725">
                  <a:moveTo>
                    <a:pt x="6181725" y="0"/>
                  </a:moveTo>
                  <a:lnTo>
                    <a:pt x="0" y="0"/>
                  </a:lnTo>
                  <a:lnTo>
                    <a:pt x="0" y="5915025"/>
                  </a:lnTo>
                  <a:lnTo>
                    <a:pt x="6181725" y="5915025"/>
                  </a:lnTo>
                  <a:lnTo>
                    <a:pt x="6181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344" name="Google Shape;344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10925" y="6010275"/>
              <a:ext cx="647700" cy="70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500" y="6276975"/>
              <a:ext cx="1076325" cy="438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6" name="Google Shape;346;p35"/>
          <p:cNvSpPr/>
          <p:nvPr/>
        </p:nvSpPr>
        <p:spPr>
          <a:xfrm>
            <a:off x="8100488" y="3644175"/>
            <a:ext cx="614400" cy="23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7" name="Google Shape;347;p35"/>
          <p:cNvSpPr txBox="1"/>
          <p:nvPr/>
        </p:nvSpPr>
        <p:spPr>
          <a:xfrm>
            <a:off x="3613025" y="422250"/>
            <a:ext cx="52164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6. Comparability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Make it easy to compare values across categories or time periods.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Use common baselines and align axes where comparisons are made.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348" name="Google Shape;34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8000" y="1963275"/>
            <a:ext cx="2040049" cy="23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>
            <p:ph type="title"/>
          </p:nvPr>
        </p:nvSpPr>
        <p:spPr>
          <a:xfrm>
            <a:off x="501730" y="364050"/>
            <a:ext cx="31113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1000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Principle of Good Data Visualization</a:t>
            </a:r>
            <a:endParaRPr sz="2300"/>
          </a:p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grpSp>
        <p:nvGrpSpPr>
          <p:cNvPr id="354" name="Google Shape;354;p36"/>
          <p:cNvGrpSpPr/>
          <p:nvPr/>
        </p:nvGrpSpPr>
        <p:grpSpPr>
          <a:xfrm>
            <a:off x="50006" y="242839"/>
            <a:ext cx="9093994" cy="4793504"/>
            <a:chOff x="66675" y="323786"/>
            <a:chExt cx="12125325" cy="6391339"/>
          </a:xfrm>
        </p:grpSpPr>
        <p:sp>
          <p:nvSpPr>
            <p:cNvPr id="355" name="Google Shape;355;p36"/>
            <p:cNvSpPr/>
            <p:nvPr/>
          </p:nvSpPr>
          <p:spPr>
            <a:xfrm>
              <a:off x="66675" y="5762625"/>
              <a:ext cx="12125325" cy="742950"/>
            </a:xfrm>
            <a:custGeom>
              <a:rect b="b" l="l" r="r" t="t"/>
              <a:pathLst>
                <a:path extrusionOk="0" h="742950" w="12125325">
                  <a:moveTo>
                    <a:pt x="152400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152400" y="733425"/>
                  </a:lnTo>
                  <a:lnTo>
                    <a:pt x="152400" y="0"/>
                  </a:lnTo>
                  <a:close/>
                </a:path>
                <a:path extrusionOk="0" h="742950" w="12125325">
                  <a:moveTo>
                    <a:pt x="12125325" y="0"/>
                  </a:moveTo>
                  <a:lnTo>
                    <a:pt x="295275" y="0"/>
                  </a:lnTo>
                  <a:lnTo>
                    <a:pt x="295275" y="742950"/>
                  </a:lnTo>
                  <a:lnTo>
                    <a:pt x="12125325" y="742950"/>
                  </a:lnTo>
                  <a:lnTo>
                    <a:pt x="12125325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356" name="Google Shape;356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3550" y="323786"/>
              <a:ext cx="6481826" cy="62151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36"/>
            <p:cNvSpPr/>
            <p:nvPr/>
          </p:nvSpPr>
          <p:spPr>
            <a:xfrm>
              <a:off x="4511850" y="352425"/>
              <a:ext cx="7371707" cy="5915025"/>
            </a:xfrm>
            <a:custGeom>
              <a:rect b="b" l="l" r="r" t="t"/>
              <a:pathLst>
                <a:path extrusionOk="0" h="5915025" w="6181725">
                  <a:moveTo>
                    <a:pt x="6181725" y="0"/>
                  </a:moveTo>
                  <a:lnTo>
                    <a:pt x="0" y="0"/>
                  </a:lnTo>
                  <a:lnTo>
                    <a:pt x="0" y="5915025"/>
                  </a:lnTo>
                  <a:lnTo>
                    <a:pt x="6181725" y="5915025"/>
                  </a:lnTo>
                  <a:lnTo>
                    <a:pt x="6181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358" name="Google Shape;358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10925" y="6010275"/>
              <a:ext cx="647700" cy="70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500" y="6276975"/>
              <a:ext cx="1076325" cy="438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0" name="Google Shape;360;p36"/>
          <p:cNvSpPr/>
          <p:nvPr/>
        </p:nvSpPr>
        <p:spPr>
          <a:xfrm>
            <a:off x="8100488" y="3644175"/>
            <a:ext cx="614400" cy="23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1" name="Google Shape;361;p36"/>
          <p:cNvSpPr txBox="1"/>
          <p:nvPr/>
        </p:nvSpPr>
        <p:spPr>
          <a:xfrm>
            <a:off x="3613025" y="422250"/>
            <a:ext cx="52164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7. Context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Provide enough context to understand the data (e.g., units, time frames).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Include benchmarks or reference lines when useful.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362" name="Google Shape;36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0263" y="1891650"/>
            <a:ext cx="4561924" cy="26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>
            <p:ph type="title"/>
          </p:nvPr>
        </p:nvSpPr>
        <p:spPr>
          <a:xfrm>
            <a:off x="501730" y="364050"/>
            <a:ext cx="31113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1000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Principle of Good Data Visualization</a:t>
            </a:r>
            <a:endParaRPr sz="2300"/>
          </a:p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grpSp>
        <p:nvGrpSpPr>
          <p:cNvPr id="368" name="Google Shape;368;p37"/>
          <p:cNvGrpSpPr/>
          <p:nvPr/>
        </p:nvGrpSpPr>
        <p:grpSpPr>
          <a:xfrm>
            <a:off x="50006" y="242839"/>
            <a:ext cx="9093994" cy="4793504"/>
            <a:chOff x="66675" y="323786"/>
            <a:chExt cx="12125325" cy="6391339"/>
          </a:xfrm>
        </p:grpSpPr>
        <p:sp>
          <p:nvSpPr>
            <p:cNvPr id="369" name="Google Shape;369;p37"/>
            <p:cNvSpPr/>
            <p:nvPr/>
          </p:nvSpPr>
          <p:spPr>
            <a:xfrm>
              <a:off x="66675" y="5762625"/>
              <a:ext cx="12125325" cy="742950"/>
            </a:xfrm>
            <a:custGeom>
              <a:rect b="b" l="l" r="r" t="t"/>
              <a:pathLst>
                <a:path extrusionOk="0" h="742950" w="12125325">
                  <a:moveTo>
                    <a:pt x="152400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152400" y="733425"/>
                  </a:lnTo>
                  <a:lnTo>
                    <a:pt x="152400" y="0"/>
                  </a:lnTo>
                  <a:close/>
                </a:path>
                <a:path extrusionOk="0" h="742950" w="12125325">
                  <a:moveTo>
                    <a:pt x="12125325" y="0"/>
                  </a:moveTo>
                  <a:lnTo>
                    <a:pt x="295275" y="0"/>
                  </a:lnTo>
                  <a:lnTo>
                    <a:pt x="295275" y="742950"/>
                  </a:lnTo>
                  <a:lnTo>
                    <a:pt x="12125325" y="742950"/>
                  </a:lnTo>
                  <a:lnTo>
                    <a:pt x="12125325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370" name="Google Shape;370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3550" y="323786"/>
              <a:ext cx="6481826" cy="62151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37"/>
            <p:cNvSpPr/>
            <p:nvPr/>
          </p:nvSpPr>
          <p:spPr>
            <a:xfrm>
              <a:off x="4511850" y="352425"/>
              <a:ext cx="7371707" cy="5915025"/>
            </a:xfrm>
            <a:custGeom>
              <a:rect b="b" l="l" r="r" t="t"/>
              <a:pathLst>
                <a:path extrusionOk="0" h="5915025" w="6181725">
                  <a:moveTo>
                    <a:pt x="6181725" y="0"/>
                  </a:moveTo>
                  <a:lnTo>
                    <a:pt x="0" y="0"/>
                  </a:lnTo>
                  <a:lnTo>
                    <a:pt x="0" y="5915025"/>
                  </a:lnTo>
                  <a:lnTo>
                    <a:pt x="6181725" y="5915025"/>
                  </a:lnTo>
                  <a:lnTo>
                    <a:pt x="6181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372" name="Google Shape;372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10925" y="6010275"/>
              <a:ext cx="647700" cy="70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500" y="6276975"/>
              <a:ext cx="1076325" cy="438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" name="Google Shape;374;p37"/>
          <p:cNvSpPr/>
          <p:nvPr/>
        </p:nvSpPr>
        <p:spPr>
          <a:xfrm>
            <a:off x="8100488" y="3644175"/>
            <a:ext cx="614400" cy="23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5" name="Google Shape;375;p37"/>
          <p:cNvSpPr txBox="1"/>
          <p:nvPr/>
        </p:nvSpPr>
        <p:spPr>
          <a:xfrm>
            <a:off x="3613025" y="422250"/>
            <a:ext cx="52164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8. Storytelling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Guide the viewer through the insights.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Use sequencing or dashboards to support narrative flow.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376" name="Google Shape;37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6350" y="1507200"/>
            <a:ext cx="4829750" cy="31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/>
          <p:nvPr>
            <p:ph type="title"/>
          </p:nvPr>
        </p:nvSpPr>
        <p:spPr>
          <a:xfrm>
            <a:off x="501730" y="364050"/>
            <a:ext cx="31113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1000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Principle of Good Data Visualization</a:t>
            </a:r>
            <a:endParaRPr sz="2300"/>
          </a:p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grpSp>
        <p:nvGrpSpPr>
          <p:cNvPr id="382" name="Google Shape;382;p38"/>
          <p:cNvGrpSpPr/>
          <p:nvPr/>
        </p:nvGrpSpPr>
        <p:grpSpPr>
          <a:xfrm>
            <a:off x="50006" y="242839"/>
            <a:ext cx="9093994" cy="4793504"/>
            <a:chOff x="66675" y="323786"/>
            <a:chExt cx="12125325" cy="6391339"/>
          </a:xfrm>
        </p:grpSpPr>
        <p:sp>
          <p:nvSpPr>
            <p:cNvPr id="383" name="Google Shape;383;p38"/>
            <p:cNvSpPr/>
            <p:nvPr/>
          </p:nvSpPr>
          <p:spPr>
            <a:xfrm>
              <a:off x="66675" y="5762625"/>
              <a:ext cx="12125325" cy="742950"/>
            </a:xfrm>
            <a:custGeom>
              <a:rect b="b" l="l" r="r" t="t"/>
              <a:pathLst>
                <a:path extrusionOk="0" h="742950" w="12125325">
                  <a:moveTo>
                    <a:pt x="152400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152400" y="733425"/>
                  </a:lnTo>
                  <a:lnTo>
                    <a:pt x="152400" y="0"/>
                  </a:lnTo>
                  <a:close/>
                </a:path>
                <a:path extrusionOk="0" h="742950" w="12125325">
                  <a:moveTo>
                    <a:pt x="12125325" y="0"/>
                  </a:moveTo>
                  <a:lnTo>
                    <a:pt x="295275" y="0"/>
                  </a:lnTo>
                  <a:lnTo>
                    <a:pt x="295275" y="742950"/>
                  </a:lnTo>
                  <a:lnTo>
                    <a:pt x="12125325" y="742950"/>
                  </a:lnTo>
                  <a:lnTo>
                    <a:pt x="12125325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384" name="Google Shape;384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3550" y="323786"/>
              <a:ext cx="6481826" cy="62151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38"/>
            <p:cNvSpPr/>
            <p:nvPr/>
          </p:nvSpPr>
          <p:spPr>
            <a:xfrm>
              <a:off x="4511850" y="352425"/>
              <a:ext cx="7371707" cy="5915025"/>
            </a:xfrm>
            <a:custGeom>
              <a:rect b="b" l="l" r="r" t="t"/>
              <a:pathLst>
                <a:path extrusionOk="0" h="5915025" w="6181725">
                  <a:moveTo>
                    <a:pt x="6181725" y="0"/>
                  </a:moveTo>
                  <a:lnTo>
                    <a:pt x="0" y="0"/>
                  </a:lnTo>
                  <a:lnTo>
                    <a:pt x="0" y="5915025"/>
                  </a:lnTo>
                  <a:lnTo>
                    <a:pt x="6181725" y="5915025"/>
                  </a:lnTo>
                  <a:lnTo>
                    <a:pt x="6181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386" name="Google Shape;386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10925" y="6010275"/>
              <a:ext cx="647700" cy="70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500" y="6276975"/>
              <a:ext cx="1076325" cy="438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8" name="Google Shape;388;p38"/>
          <p:cNvSpPr/>
          <p:nvPr/>
        </p:nvSpPr>
        <p:spPr>
          <a:xfrm>
            <a:off x="8100488" y="3644175"/>
            <a:ext cx="614400" cy="23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9" name="Google Shape;389;p38"/>
          <p:cNvSpPr txBox="1"/>
          <p:nvPr/>
        </p:nvSpPr>
        <p:spPr>
          <a:xfrm>
            <a:off x="3613025" y="422250"/>
            <a:ext cx="52164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9.Accessibility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Use colorblind-friendly palettes.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Ensure readability for all audiences (e.g., font size, contrast).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390" name="Google Shape;390;p38"/>
          <p:cNvPicPr preferRelativeResize="0"/>
          <p:nvPr/>
        </p:nvPicPr>
        <p:blipFill rotWithShape="1">
          <a:blip r:embed="rId6">
            <a:alphaModFix/>
          </a:blip>
          <a:srcRect b="0" l="10712" r="4606" t="0"/>
          <a:stretch/>
        </p:blipFill>
        <p:spPr>
          <a:xfrm>
            <a:off x="3711112" y="2049000"/>
            <a:ext cx="5020224" cy="17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4E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4" name="Google Shape;94;p18"/>
          <p:cNvSpPr/>
          <p:nvPr/>
        </p:nvSpPr>
        <p:spPr>
          <a:xfrm>
            <a:off x="0" y="571500"/>
            <a:ext cx="9144000" cy="393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608493" y="1243489"/>
            <a:ext cx="1369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Agenda</a:t>
            </a:r>
            <a:endParaRPr sz="2300"/>
          </a:p>
        </p:txBody>
      </p:sp>
      <p:grpSp>
        <p:nvGrpSpPr>
          <p:cNvPr id="96" name="Google Shape;96;p18"/>
          <p:cNvGrpSpPr/>
          <p:nvPr/>
        </p:nvGrpSpPr>
        <p:grpSpPr>
          <a:xfrm>
            <a:off x="4914900" y="742950"/>
            <a:ext cx="3979069" cy="4293394"/>
            <a:chOff x="6553200" y="990600"/>
            <a:chExt cx="5305425" cy="5724525"/>
          </a:xfrm>
        </p:grpSpPr>
        <p:pic>
          <p:nvPicPr>
            <p:cNvPr id="97" name="Google Shape;97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3200" y="990600"/>
              <a:ext cx="4724400" cy="487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10925" y="6010275"/>
              <a:ext cx="647700" cy="704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8"/>
          <p:cNvSpPr txBox="1"/>
          <p:nvPr/>
        </p:nvSpPr>
        <p:spPr>
          <a:xfrm>
            <a:off x="608493" y="1975814"/>
            <a:ext cx="35433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900">
            <a:spAutoFit/>
          </a:bodyPr>
          <a:lstStyle/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•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 Perception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•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Gestalt Principles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•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Cognitive Load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•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Principle of Good Data Visualization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0" y="0"/>
            <a:ext cx="1507331" cy="5143500"/>
          </a:xfrm>
          <a:custGeom>
            <a:rect b="b" l="l" r="r" t="t"/>
            <a:pathLst>
              <a:path extrusionOk="0" h="6858000" w="2009775">
                <a:moveTo>
                  <a:pt x="2009775" y="0"/>
                </a:moveTo>
                <a:lnTo>
                  <a:pt x="0" y="0"/>
                </a:lnTo>
                <a:lnTo>
                  <a:pt x="0" y="6858000"/>
                </a:lnTo>
                <a:lnTo>
                  <a:pt x="2009775" y="6858000"/>
                </a:lnTo>
                <a:lnTo>
                  <a:pt x="2009775" y="0"/>
                </a:lnTo>
                <a:close/>
              </a:path>
            </a:pathLst>
          </a:custGeom>
          <a:solidFill>
            <a:srgbClr val="274E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8194" y="4511138"/>
            <a:ext cx="485775" cy="52520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/>
          <p:nvPr/>
        </p:nvSpPr>
        <p:spPr>
          <a:xfrm>
            <a:off x="529250" y="1745125"/>
            <a:ext cx="1896900" cy="1874100"/>
          </a:xfrm>
          <a:prstGeom prst="ellipse">
            <a:avLst/>
          </a:prstGeom>
          <a:solidFill>
            <a:srgbClr val="38761D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837501" y="2439916"/>
            <a:ext cx="1280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375">
            <a:spAutoFit/>
          </a:bodyPr>
          <a:lstStyle/>
          <a:p>
            <a:pPr indent="0" lvl="0" marL="12700" marR="0" rtl="0" algn="ctr">
              <a:lnSpc>
                <a:spcPct val="9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Visual Perception </a:t>
            </a:r>
            <a:endParaRPr sz="160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774" y="2790375"/>
            <a:ext cx="3922975" cy="18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2707075" y="322650"/>
            <a:ext cx="6186900" cy="22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 perception</a:t>
            </a: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is the process by which the brain interprets and makes sense of visual information received through the eyes. It’s not just about seeing—it's about </a:t>
            </a:r>
            <a:r>
              <a:rPr i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understanding</a:t>
            </a: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what is seen.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Sensation vs. Perception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Sensation</a:t>
            </a: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 The eyes detect light, color, shapes, motion, etc.</a:t>
            </a:r>
            <a:b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Perception</a:t>
            </a: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 The brain organizes and interprets these sensations to recognize objects, patterns, depth, and meaning.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0" y="0"/>
            <a:ext cx="1507331" cy="5143500"/>
          </a:xfrm>
          <a:custGeom>
            <a:rect b="b" l="l" r="r" t="t"/>
            <a:pathLst>
              <a:path extrusionOk="0" h="6858000" w="2009775">
                <a:moveTo>
                  <a:pt x="2009775" y="0"/>
                </a:moveTo>
                <a:lnTo>
                  <a:pt x="0" y="0"/>
                </a:lnTo>
                <a:lnTo>
                  <a:pt x="0" y="6858000"/>
                </a:lnTo>
                <a:lnTo>
                  <a:pt x="2009775" y="6858000"/>
                </a:lnTo>
                <a:lnTo>
                  <a:pt x="2009775" y="0"/>
                </a:lnTo>
                <a:close/>
              </a:path>
            </a:pathLst>
          </a:custGeom>
          <a:solidFill>
            <a:srgbClr val="274E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8194" y="4511138"/>
            <a:ext cx="485775" cy="52520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>
            <a:off x="529250" y="1745125"/>
            <a:ext cx="1896900" cy="1874100"/>
          </a:xfrm>
          <a:prstGeom prst="ellipse">
            <a:avLst/>
          </a:prstGeom>
          <a:solidFill>
            <a:srgbClr val="38761D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17" name="Google Shape;117;p20"/>
          <p:cNvSpPr txBox="1"/>
          <p:nvPr>
            <p:ph type="title"/>
          </p:nvPr>
        </p:nvSpPr>
        <p:spPr>
          <a:xfrm>
            <a:off x="837501" y="2439916"/>
            <a:ext cx="1280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375">
            <a:spAutoFit/>
          </a:bodyPr>
          <a:lstStyle/>
          <a:p>
            <a:pPr indent="0" lvl="0" marL="12700" marR="0" rtl="0" algn="ctr">
              <a:lnSpc>
                <a:spcPct val="9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Visual Perception </a:t>
            </a:r>
            <a:endParaRPr sz="1600"/>
          </a:p>
        </p:txBody>
      </p:sp>
      <p:sp>
        <p:nvSpPr>
          <p:cNvPr id="118" name="Google Shape;118;p20"/>
          <p:cNvSpPr txBox="1"/>
          <p:nvPr/>
        </p:nvSpPr>
        <p:spPr>
          <a:xfrm>
            <a:off x="2581725" y="1020225"/>
            <a:ext cx="57264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AutoNum type="arabicPeriod"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"</a:t>
            </a: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This</a:t>
            </a: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snetecne is esay to raed eevn touhgh the lteetrs in the mdilde are mxied up."</a:t>
            </a:r>
            <a:b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"</a:t>
            </a: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People</a:t>
            </a: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can sltil uesdnratnd txet qiuet qlcuiky as lnog as the frsit and lsat lteetrs are in the rgiht pcale."</a:t>
            </a:r>
            <a:br>
              <a:rPr b="1"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300" y="2800350"/>
            <a:ext cx="2530150" cy="10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4600" y="2800350"/>
            <a:ext cx="2793250" cy="10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215750" y="1156500"/>
            <a:ext cx="21894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9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Gestalt Principles</a:t>
            </a:r>
            <a:endParaRPr sz="2600"/>
          </a:p>
          <a:p>
            <a:pPr indent="0" lvl="0" marL="12700" marR="0" rtl="0" algn="l">
              <a:lnSpc>
                <a:spcPct val="109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F5C95"/>
              </a:solidFill>
            </a:endParaRPr>
          </a:p>
        </p:txBody>
      </p:sp>
      <p:grpSp>
        <p:nvGrpSpPr>
          <p:cNvPr id="126" name="Google Shape;126;p21"/>
          <p:cNvGrpSpPr/>
          <p:nvPr/>
        </p:nvGrpSpPr>
        <p:grpSpPr>
          <a:xfrm>
            <a:off x="94059" y="421433"/>
            <a:ext cx="9049941" cy="4482751"/>
            <a:chOff x="125412" y="561911"/>
            <a:chExt cx="12066588" cy="5977001"/>
          </a:xfrm>
        </p:grpSpPr>
        <p:sp>
          <p:nvSpPr>
            <p:cNvPr id="127" name="Google Shape;127;p21"/>
            <p:cNvSpPr/>
            <p:nvPr/>
          </p:nvSpPr>
          <p:spPr>
            <a:xfrm>
              <a:off x="428625" y="4419600"/>
              <a:ext cx="11763375" cy="2085975"/>
            </a:xfrm>
            <a:custGeom>
              <a:rect b="b" l="l" r="r" t="t"/>
              <a:pathLst>
                <a:path extrusionOk="0" h="2085975" w="11763375">
                  <a:moveTo>
                    <a:pt x="11763375" y="0"/>
                  </a:moveTo>
                  <a:lnTo>
                    <a:pt x="0" y="0"/>
                  </a:lnTo>
                  <a:lnTo>
                    <a:pt x="0" y="2085975"/>
                  </a:lnTo>
                  <a:lnTo>
                    <a:pt x="11763375" y="2085975"/>
                  </a:lnTo>
                  <a:lnTo>
                    <a:pt x="11763375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125412" y="4424426"/>
              <a:ext cx="177800" cy="2087879"/>
            </a:xfrm>
            <a:custGeom>
              <a:rect b="b" l="l" r="r" t="t"/>
              <a:pathLst>
                <a:path extrusionOk="0" h="2087879" w="177800">
                  <a:moveTo>
                    <a:pt x="0" y="2087727"/>
                  </a:moveTo>
                  <a:lnTo>
                    <a:pt x="177800" y="2087727"/>
                  </a:lnTo>
                  <a:lnTo>
                    <a:pt x="177800" y="0"/>
                  </a:lnTo>
                  <a:lnTo>
                    <a:pt x="0" y="0"/>
                  </a:lnTo>
                  <a:lnTo>
                    <a:pt x="0" y="2087727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29" name="Google Shape;129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81575" y="561911"/>
              <a:ext cx="6805676" cy="5977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21"/>
            <p:cNvSpPr/>
            <p:nvPr/>
          </p:nvSpPr>
          <p:spPr>
            <a:xfrm>
              <a:off x="5133975" y="590549"/>
              <a:ext cx="6505575" cy="5676900"/>
            </a:xfrm>
            <a:custGeom>
              <a:rect b="b" l="l" r="r" t="t"/>
              <a:pathLst>
                <a:path extrusionOk="0" h="5676900" w="6505575">
                  <a:moveTo>
                    <a:pt x="6505575" y="0"/>
                  </a:moveTo>
                  <a:lnTo>
                    <a:pt x="0" y="0"/>
                  </a:lnTo>
                  <a:lnTo>
                    <a:pt x="0" y="5676900"/>
                  </a:lnTo>
                  <a:lnTo>
                    <a:pt x="6505575" y="5676900"/>
                  </a:lnTo>
                  <a:lnTo>
                    <a:pt x="65055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131" name="Google Shape;131;p21"/>
          <p:cNvSpPr txBox="1"/>
          <p:nvPr/>
        </p:nvSpPr>
        <p:spPr>
          <a:xfrm>
            <a:off x="4304625" y="1087983"/>
            <a:ext cx="3962400" cy="1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9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1. Proximity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Elements that are close together are perceived as a group.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922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2" name="Google Shape;132;p21"/>
          <p:cNvGrpSpPr/>
          <p:nvPr/>
        </p:nvGrpSpPr>
        <p:grpSpPr>
          <a:xfrm>
            <a:off x="142875" y="4507706"/>
            <a:ext cx="8751094" cy="528638"/>
            <a:chOff x="190500" y="6010275"/>
            <a:chExt cx="11668125" cy="704850"/>
          </a:xfrm>
        </p:grpSpPr>
        <p:pic>
          <p:nvPicPr>
            <p:cNvPr id="133" name="Google Shape;133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10925" y="6010275"/>
              <a:ext cx="647700" cy="70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500" y="6276975"/>
              <a:ext cx="1076325" cy="438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21"/>
          <p:cNvSpPr/>
          <p:nvPr/>
        </p:nvSpPr>
        <p:spPr>
          <a:xfrm>
            <a:off x="0" y="0"/>
            <a:ext cx="9144000" cy="1845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1375" y="2344375"/>
            <a:ext cx="4388900" cy="18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215750" y="1156500"/>
            <a:ext cx="21894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9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Gestalt Principles</a:t>
            </a:r>
            <a:endParaRPr sz="2600"/>
          </a:p>
          <a:p>
            <a:pPr indent="0" lvl="0" marL="12700" marR="0" rtl="0" algn="l">
              <a:lnSpc>
                <a:spcPct val="109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F5C95"/>
              </a:solidFill>
            </a:endParaRPr>
          </a:p>
        </p:txBody>
      </p:sp>
      <p:grpSp>
        <p:nvGrpSpPr>
          <p:cNvPr id="142" name="Google Shape;142;p22"/>
          <p:cNvGrpSpPr/>
          <p:nvPr/>
        </p:nvGrpSpPr>
        <p:grpSpPr>
          <a:xfrm>
            <a:off x="94059" y="421433"/>
            <a:ext cx="9049941" cy="4482751"/>
            <a:chOff x="125412" y="561911"/>
            <a:chExt cx="12066588" cy="5977001"/>
          </a:xfrm>
        </p:grpSpPr>
        <p:sp>
          <p:nvSpPr>
            <p:cNvPr id="143" name="Google Shape;143;p22"/>
            <p:cNvSpPr/>
            <p:nvPr/>
          </p:nvSpPr>
          <p:spPr>
            <a:xfrm>
              <a:off x="428625" y="4419600"/>
              <a:ext cx="11763375" cy="2085975"/>
            </a:xfrm>
            <a:custGeom>
              <a:rect b="b" l="l" r="r" t="t"/>
              <a:pathLst>
                <a:path extrusionOk="0" h="2085975" w="11763375">
                  <a:moveTo>
                    <a:pt x="11763375" y="0"/>
                  </a:moveTo>
                  <a:lnTo>
                    <a:pt x="0" y="0"/>
                  </a:lnTo>
                  <a:lnTo>
                    <a:pt x="0" y="2085975"/>
                  </a:lnTo>
                  <a:lnTo>
                    <a:pt x="11763375" y="2085975"/>
                  </a:lnTo>
                  <a:lnTo>
                    <a:pt x="11763375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125412" y="4424426"/>
              <a:ext cx="177800" cy="2087879"/>
            </a:xfrm>
            <a:custGeom>
              <a:rect b="b" l="l" r="r" t="t"/>
              <a:pathLst>
                <a:path extrusionOk="0" h="2087879" w="177800">
                  <a:moveTo>
                    <a:pt x="0" y="2087727"/>
                  </a:moveTo>
                  <a:lnTo>
                    <a:pt x="177800" y="2087727"/>
                  </a:lnTo>
                  <a:lnTo>
                    <a:pt x="177800" y="0"/>
                  </a:lnTo>
                  <a:lnTo>
                    <a:pt x="0" y="0"/>
                  </a:lnTo>
                  <a:lnTo>
                    <a:pt x="0" y="2087727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45" name="Google Shape;145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81575" y="561911"/>
              <a:ext cx="6805676" cy="5977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22"/>
            <p:cNvSpPr/>
            <p:nvPr/>
          </p:nvSpPr>
          <p:spPr>
            <a:xfrm>
              <a:off x="5133975" y="590549"/>
              <a:ext cx="6505575" cy="5676900"/>
            </a:xfrm>
            <a:custGeom>
              <a:rect b="b" l="l" r="r" t="t"/>
              <a:pathLst>
                <a:path extrusionOk="0" h="5676900" w="6505575">
                  <a:moveTo>
                    <a:pt x="6505575" y="0"/>
                  </a:moveTo>
                  <a:lnTo>
                    <a:pt x="0" y="0"/>
                  </a:lnTo>
                  <a:lnTo>
                    <a:pt x="0" y="5676900"/>
                  </a:lnTo>
                  <a:lnTo>
                    <a:pt x="6505575" y="5676900"/>
                  </a:lnTo>
                  <a:lnTo>
                    <a:pt x="65055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147" name="Google Shape;147;p22"/>
          <p:cNvSpPr txBox="1"/>
          <p:nvPr/>
        </p:nvSpPr>
        <p:spPr>
          <a:xfrm>
            <a:off x="4304625" y="1087976"/>
            <a:ext cx="39624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9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2. Similarity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Things that look similar (color, shape, size) are perceived as belonging together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8" name="Google Shape;148;p22"/>
          <p:cNvGrpSpPr/>
          <p:nvPr/>
        </p:nvGrpSpPr>
        <p:grpSpPr>
          <a:xfrm>
            <a:off x="142875" y="4507706"/>
            <a:ext cx="8751094" cy="528638"/>
            <a:chOff x="190500" y="6010275"/>
            <a:chExt cx="11668125" cy="704850"/>
          </a:xfrm>
        </p:grpSpPr>
        <p:pic>
          <p:nvPicPr>
            <p:cNvPr id="149" name="Google Shape;149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10925" y="6010275"/>
              <a:ext cx="647700" cy="70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500" y="6276975"/>
              <a:ext cx="1076325" cy="438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p22"/>
          <p:cNvSpPr/>
          <p:nvPr/>
        </p:nvSpPr>
        <p:spPr>
          <a:xfrm>
            <a:off x="0" y="0"/>
            <a:ext cx="9144000" cy="1845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6">
            <a:alphaModFix/>
          </a:blip>
          <a:srcRect b="20663" l="0" r="0" t="20932"/>
          <a:stretch/>
        </p:blipFill>
        <p:spPr>
          <a:xfrm>
            <a:off x="4056411" y="2488113"/>
            <a:ext cx="4458826" cy="14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215750" y="1156500"/>
            <a:ext cx="21894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9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Gestalt Principles</a:t>
            </a:r>
            <a:endParaRPr sz="2600"/>
          </a:p>
          <a:p>
            <a:pPr indent="0" lvl="0" marL="12700" marR="0" rtl="0" algn="l">
              <a:lnSpc>
                <a:spcPct val="109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F5C95"/>
              </a:solidFill>
            </a:endParaRPr>
          </a:p>
        </p:txBody>
      </p:sp>
      <p:grpSp>
        <p:nvGrpSpPr>
          <p:cNvPr id="158" name="Google Shape;158;p23"/>
          <p:cNvGrpSpPr/>
          <p:nvPr/>
        </p:nvGrpSpPr>
        <p:grpSpPr>
          <a:xfrm>
            <a:off x="94059" y="421433"/>
            <a:ext cx="9049941" cy="4482751"/>
            <a:chOff x="125412" y="561911"/>
            <a:chExt cx="12066588" cy="5977001"/>
          </a:xfrm>
        </p:grpSpPr>
        <p:sp>
          <p:nvSpPr>
            <p:cNvPr id="159" name="Google Shape;159;p23"/>
            <p:cNvSpPr/>
            <p:nvPr/>
          </p:nvSpPr>
          <p:spPr>
            <a:xfrm>
              <a:off x="428625" y="4419600"/>
              <a:ext cx="11763375" cy="2085975"/>
            </a:xfrm>
            <a:custGeom>
              <a:rect b="b" l="l" r="r" t="t"/>
              <a:pathLst>
                <a:path extrusionOk="0" h="2085975" w="11763375">
                  <a:moveTo>
                    <a:pt x="11763375" y="0"/>
                  </a:moveTo>
                  <a:lnTo>
                    <a:pt x="0" y="0"/>
                  </a:lnTo>
                  <a:lnTo>
                    <a:pt x="0" y="2085975"/>
                  </a:lnTo>
                  <a:lnTo>
                    <a:pt x="11763375" y="2085975"/>
                  </a:lnTo>
                  <a:lnTo>
                    <a:pt x="11763375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125412" y="4424426"/>
              <a:ext cx="177800" cy="2087879"/>
            </a:xfrm>
            <a:custGeom>
              <a:rect b="b" l="l" r="r" t="t"/>
              <a:pathLst>
                <a:path extrusionOk="0" h="2087879" w="177800">
                  <a:moveTo>
                    <a:pt x="0" y="2087727"/>
                  </a:moveTo>
                  <a:lnTo>
                    <a:pt x="177800" y="2087727"/>
                  </a:lnTo>
                  <a:lnTo>
                    <a:pt x="177800" y="0"/>
                  </a:lnTo>
                  <a:lnTo>
                    <a:pt x="0" y="0"/>
                  </a:lnTo>
                  <a:lnTo>
                    <a:pt x="0" y="2087727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61" name="Google Shape;161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81575" y="561911"/>
              <a:ext cx="6805676" cy="5977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23"/>
            <p:cNvSpPr/>
            <p:nvPr/>
          </p:nvSpPr>
          <p:spPr>
            <a:xfrm>
              <a:off x="5133975" y="590549"/>
              <a:ext cx="6505575" cy="5676900"/>
            </a:xfrm>
            <a:custGeom>
              <a:rect b="b" l="l" r="r" t="t"/>
              <a:pathLst>
                <a:path extrusionOk="0" h="5676900" w="6505575">
                  <a:moveTo>
                    <a:pt x="6505575" y="0"/>
                  </a:moveTo>
                  <a:lnTo>
                    <a:pt x="0" y="0"/>
                  </a:lnTo>
                  <a:lnTo>
                    <a:pt x="0" y="5676900"/>
                  </a:lnTo>
                  <a:lnTo>
                    <a:pt x="6505575" y="5676900"/>
                  </a:lnTo>
                  <a:lnTo>
                    <a:pt x="65055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163" name="Google Shape;163;p23"/>
          <p:cNvSpPr txBox="1"/>
          <p:nvPr/>
        </p:nvSpPr>
        <p:spPr>
          <a:xfrm>
            <a:off x="4304625" y="1087976"/>
            <a:ext cx="39624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9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3. Continuity (Good Continuation)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 perceive elements aligned in a smooth line or curve as part of a continuous group.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64" name="Google Shape;164;p23"/>
          <p:cNvGrpSpPr/>
          <p:nvPr/>
        </p:nvGrpSpPr>
        <p:grpSpPr>
          <a:xfrm>
            <a:off x="142875" y="4507706"/>
            <a:ext cx="8751094" cy="528638"/>
            <a:chOff x="190500" y="6010275"/>
            <a:chExt cx="11668125" cy="704850"/>
          </a:xfrm>
        </p:grpSpPr>
        <p:pic>
          <p:nvPicPr>
            <p:cNvPr id="165" name="Google Shape;165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10925" y="6010275"/>
              <a:ext cx="647700" cy="70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500" y="6276975"/>
              <a:ext cx="1076325" cy="438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23"/>
          <p:cNvSpPr/>
          <p:nvPr/>
        </p:nvSpPr>
        <p:spPr>
          <a:xfrm>
            <a:off x="0" y="0"/>
            <a:ext cx="9144000" cy="1845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6">
            <a:alphaModFix/>
          </a:blip>
          <a:srcRect b="13893" l="0" r="0" t="17430"/>
          <a:stretch/>
        </p:blipFill>
        <p:spPr>
          <a:xfrm>
            <a:off x="4530350" y="2450050"/>
            <a:ext cx="3365649" cy="154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215750" y="1156500"/>
            <a:ext cx="21894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9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Gestalt Principles</a:t>
            </a:r>
            <a:endParaRPr sz="2600"/>
          </a:p>
          <a:p>
            <a:pPr indent="0" lvl="0" marL="12700" marR="0" rtl="0" algn="l">
              <a:lnSpc>
                <a:spcPct val="109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F5C95"/>
              </a:solidFill>
            </a:endParaRPr>
          </a:p>
        </p:txBody>
      </p:sp>
      <p:grpSp>
        <p:nvGrpSpPr>
          <p:cNvPr id="174" name="Google Shape;174;p24"/>
          <p:cNvGrpSpPr/>
          <p:nvPr/>
        </p:nvGrpSpPr>
        <p:grpSpPr>
          <a:xfrm>
            <a:off x="94059" y="421433"/>
            <a:ext cx="9049941" cy="4482751"/>
            <a:chOff x="125412" y="561911"/>
            <a:chExt cx="12066588" cy="5977001"/>
          </a:xfrm>
        </p:grpSpPr>
        <p:sp>
          <p:nvSpPr>
            <p:cNvPr id="175" name="Google Shape;175;p24"/>
            <p:cNvSpPr/>
            <p:nvPr/>
          </p:nvSpPr>
          <p:spPr>
            <a:xfrm>
              <a:off x="428625" y="4419600"/>
              <a:ext cx="11763375" cy="2085975"/>
            </a:xfrm>
            <a:custGeom>
              <a:rect b="b" l="l" r="r" t="t"/>
              <a:pathLst>
                <a:path extrusionOk="0" h="2085975" w="11763375">
                  <a:moveTo>
                    <a:pt x="11763375" y="0"/>
                  </a:moveTo>
                  <a:lnTo>
                    <a:pt x="0" y="0"/>
                  </a:lnTo>
                  <a:lnTo>
                    <a:pt x="0" y="2085975"/>
                  </a:lnTo>
                  <a:lnTo>
                    <a:pt x="11763375" y="2085975"/>
                  </a:lnTo>
                  <a:lnTo>
                    <a:pt x="11763375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125412" y="4424426"/>
              <a:ext cx="177800" cy="2087879"/>
            </a:xfrm>
            <a:custGeom>
              <a:rect b="b" l="l" r="r" t="t"/>
              <a:pathLst>
                <a:path extrusionOk="0" h="2087879" w="177800">
                  <a:moveTo>
                    <a:pt x="0" y="2087727"/>
                  </a:moveTo>
                  <a:lnTo>
                    <a:pt x="177800" y="2087727"/>
                  </a:lnTo>
                  <a:lnTo>
                    <a:pt x="177800" y="0"/>
                  </a:lnTo>
                  <a:lnTo>
                    <a:pt x="0" y="0"/>
                  </a:lnTo>
                  <a:lnTo>
                    <a:pt x="0" y="2087727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77" name="Google Shape;177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81575" y="561911"/>
              <a:ext cx="6805676" cy="5977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24"/>
            <p:cNvSpPr/>
            <p:nvPr/>
          </p:nvSpPr>
          <p:spPr>
            <a:xfrm>
              <a:off x="5133975" y="590549"/>
              <a:ext cx="6505575" cy="5676900"/>
            </a:xfrm>
            <a:custGeom>
              <a:rect b="b" l="l" r="r" t="t"/>
              <a:pathLst>
                <a:path extrusionOk="0" h="5676900" w="6505575">
                  <a:moveTo>
                    <a:pt x="6505575" y="0"/>
                  </a:moveTo>
                  <a:lnTo>
                    <a:pt x="0" y="0"/>
                  </a:lnTo>
                  <a:lnTo>
                    <a:pt x="0" y="5676900"/>
                  </a:lnTo>
                  <a:lnTo>
                    <a:pt x="6505575" y="5676900"/>
                  </a:lnTo>
                  <a:lnTo>
                    <a:pt x="65055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179" name="Google Shape;179;p24"/>
          <p:cNvSpPr txBox="1"/>
          <p:nvPr/>
        </p:nvSpPr>
        <p:spPr>
          <a:xfrm>
            <a:off x="4304625" y="1087976"/>
            <a:ext cx="39624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9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4. Closure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Our brains fill in missing parts of a design or shape to see a complete figure.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80" name="Google Shape;180;p24"/>
          <p:cNvGrpSpPr/>
          <p:nvPr/>
        </p:nvGrpSpPr>
        <p:grpSpPr>
          <a:xfrm>
            <a:off x="142875" y="4507706"/>
            <a:ext cx="8751094" cy="528638"/>
            <a:chOff x="190500" y="6010275"/>
            <a:chExt cx="11668125" cy="704850"/>
          </a:xfrm>
        </p:grpSpPr>
        <p:pic>
          <p:nvPicPr>
            <p:cNvPr id="181" name="Google Shape;181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10925" y="6010275"/>
              <a:ext cx="647700" cy="70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500" y="6276975"/>
              <a:ext cx="1076325" cy="438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24"/>
          <p:cNvSpPr/>
          <p:nvPr/>
        </p:nvSpPr>
        <p:spPr>
          <a:xfrm>
            <a:off x="0" y="0"/>
            <a:ext cx="9144000" cy="1845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6">
            <a:alphaModFix/>
          </a:blip>
          <a:srcRect b="19763" l="21331" r="19116" t="19520"/>
          <a:stretch/>
        </p:blipFill>
        <p:spPr>
          <a:xfrm>
            <a:off x="4364826" y="2056425"/>
            <a:ext cx="3842002" cy="220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